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8" r:id="rId2"/>
  </p:sldMasterIdLst>
  <p:notesMasterIdLst>
    <p:notesMasterId r:id="rId28"/>
  </p:notesMasterIdLst>
  <p:sldIdLst>
    <p:sldId id="256" r:id="rId3"/>
    <p:sldId id="281" r:id="rId4"/>
    <p:sldId id="282" r:id="rId5"/>
    <p:sldId id="283" r:id="rId6"/>
    <p:sldId id="296" r:id="rId7"/>
    <p:sldId id="284" r:id="rId8"/>
    <p:sldId id="297" r:id="rId9"/>
    <p:sldId id="299" r:id="rId10"/>
    <p:sldId id="285" r:id="rId11"/>
    <p:sldId id="290" r:id="rId12"/>
    <p:sldId id="288" r:id="rId13"/>
    <p:sldId id="302" r:id="rId14"/>
    <p:sldId id="286" r:id="rId15"/>
    <p:sldId id="303" r:id="rId16"/>
    <p:sldId id="304" r:id="rId17"/>
    <p:sldId id="287" r:id="rId18"/>
    <p:sldId id="291" r:id="rId19"/>
    <p:sldId id="300" r:id="rId20"/>
    <p:sldId id="298" r:id="rId21"/>
    <p:sldId id="292" r:id="rId22"/>
    <p:sldId id="293" r:id="rId23"/>
    <p:sldId id="294" r:id="rId24"/>
    <p:sldId id="258" r:id="rId25"/>
    <p:sldId id="280" r:id="rId26"/>
    <p:sldId id="28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6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047B4-D057-4D61-95DD-0AC8056FF06C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69854-D75A-4521-9F38-1743A138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often is our model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1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often is our model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9854-D75A-4521-9F38-1743A13833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9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A34203-4884-4DDD-8939-1A23085E122F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8721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16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261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26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590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2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9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95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959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2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1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2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69E5B3D-10E2-374E-89E1-D76DF1BB524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585D8CC6-5F22-9F42-B211-D5B31A73C596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curacy-precision-recall-or-f1-331fb37c5cb9" TargetMode="External"/><Relationship Id="rId2" Type="http://schemas.openxmlformats.org/officeDocument/2006/relationships/hyperlink" Target="https://towardsdatascience.com/beyond-accuracy-precision-and-recall-3da06bea9f6c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yingjun2/IS590dt-19S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" y="1162051"/>
            <a:ext cx="8982075" cy="2438400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Garamond" panose="02020404030301010803" pitchFamily="18" charset="0"/>
              </a:rPr>
              <a:t>IS590DT: Data Mining Applications</a:t>
            </a:r>
            <a:br>
              <a:rPr lang="en-US" altLang="en-US" b="1" dirty="0">
                <a:latin typeface="Garamond" panose="02020404030301010803" pitchFamily="18" charset="0"/>
              </a:rPr>
            </a:br>
            <a:br>
              <a:rPr lang="en-US" altLang="en-US" b="1" dirty="0">
                <a:latin typeface="Garamond" panose="02020404030301010803" pitchFamily="18" charset="0"/>
              </a:rPr>
            </a:br>
            <a:r>
              <a:rPr lang="en-US" altLang="en-US" b="1" dirty="0">
                <a:latin typeface="Garamond" panose="02020404030301010803" pitchFamily="18" charset="0"/>
              </a:rPr>
              <a:t>WEEK 3: </a:t>
            </a:r>
            <a:r>
              <a:rPr lang="en-US" altLang="zh-CN" b="1" dirty="0">
                <a:latin typeface="Garamond" panose="02020404030301010803" pitchFamily="18" charset="0"/>
              </a:rPr>
              <a:t>E</a:t>
            </a:r>
            <a:r>
              <a:rPr lang="en-US" altLang="en-US" b="1" dirty="0">
                <a:latin typeface="Garamond" panose="02020404030301010803" pitchFamily="18" charset="0"/>
              </a:rPr>
              <a:t>valuation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79574"/>
            <a:ext cx="6400800" cy="1495884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>
                <a:latin typeface="Garamond" panose="02020404030301010803" pitchFamily="18" charset="0"/>
              </a:rPr>
              <a:t>Spring 2019</a:t>
            </a:r>
          </a:p>
          <a:p>
            <a:r>
              <a:rPr lang="en-US" altLang="zh-CN" dirty="0">
                <a:latin typeface="Garamond" panose="02020404030301010803" pitchFamily="18" charset="0"/>
              </a:rPr>
              <a:t>Yingjun </a:t>
            </a:r>
            <a:r>
              <a:rPr lang="en-US" altLang="en-US" dirty="0">
                <a:latin typeface="Garamond" panose="02020404030301010803" pitchFamily="18" charset="0"/>
              </a:rPr>
              <a:t>Guan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yingjun2@illinois.edu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http://ischool.illinois.edu/people/yingjun-guan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2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93CF-2101-3340-8CD5-D2A8A92E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226D-F0A0-C840-ABF3-D55A4F4F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general…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78C78-BA75-A94C-B4DB-FAD2570F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63" y="2292747"/>
            <a:ext cx="6245475" cy="2272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44791-4F32-A947-9ABF-0EBB4E6383D8}"/>
              </a:ext>
            </a:extLst>
          </p:cNvPr>
          <p:cNvSpPr txBox="1"/>
          <p:nvPr/>
        </p:nvSpPr>
        <p:spPr>
          <a:xfrm>
            <a:off x="3496715" y="4549263"/>
            <a:ext cx="13246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99E88-F383-294D-BB0F-15F0BBE92355}"/>
              </a:ext>
            </a:extLst>
          </p:cNvPr>
          <p:cNvSpPr txBox="1"/>
          <p:nvPr/>
        </p:nvSpPr>
        <p:spPr>
          <a:xfrm>
            <a:off x="7489608" y="3059668"/>
            <a:ext cx="13246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5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9AE-C91A-4514-875E-AB77772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observe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predictively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positive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dimension.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altLang="zh-CN" sz="2400" dirty="0"/>
                  <a:t>Precision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+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False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precision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important?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3C8A6F-F6A7-1143-92C1-488424AB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37" y="2007216"/>
            <a:ext cx="6245475" cy="2272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70F7F1-C5DE-374B-991A-48448E6B1A54}"/>
              </a:ext>
            </a:extLst>
          </p:cNvPr>
          <p:cNvSpPr/>
          <p:nvPr/>
        </p:nvSpPr>
        <p:spPr>
          <a:xfrm>
            <a:off x="2286000" y="3097162"/>
            <a:ext cx="4852219" cy="132735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59B1B-6951-724B-AA11-68EFDA847DC8}"/>
              </a:ext>
            </a:extLst>
          </p:cNvPr>
          <p:cNvSpPr txBox="1"/>
          <p:nvPr/>
        </p:nvSpPr>
        <p:spPr>
          <a:xfrm>
            <a:off x="893140" y="5443408"/>
            <a:ext cx="735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</a:rPr>
              <a:t>When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it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predicts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positive,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how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often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is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it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correct?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4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9AE-C91A-4514-875E-AB77772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observe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actually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positive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dimension.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altLang="zh-CN" sz="2400" dirty="0"/>
                  <a:t>Recall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/>
                          <m:t>True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Positive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+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False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Negative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recall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important?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C568B-CAD0-4576-A2CC-3BA8EB5E8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3C8A6F-F6A7-1143-92C1-488424AB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37" y="2007216"/>
            <a:ext cx="6245475" cy="2272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70F7F1-C5DE-374B-991A-48448E6B1A54}"/>
              </a:ext>
            </a:extLst>
          </p:cNvPr>
          <p:cNvSpPr/>
          <p:nvPr/>
        </p:nvSpPr>
        <p:spPr>
          <a:xfrm>
            <a:off x="5147187" y="2521974"/>
            <a:ext cx="162232" cy="1589575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B9BD5-A2D7-8A45-9080-E88252F41E99}"/>
              </a:ext>
            </a:extLst>
          </p:cNvPr>
          <p:cNvSpPr/>
          <p:nvPr/>
        </p:nvSpPr>
        <p:spPr>
          <a:xfrm>
            <a:off x="737416" y="5412316"/>
            <a:ext cx="794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work sans"/>
              </a:rPr>
              <a:t>Recall helps when the cost of false negatives is high.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40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022E-5E11-4AE6-9468-6F7FAB5E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E93A-D39B-4640-96FB-342493CD9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does</a:t>
            </a:r>
            <a:r>
              <a:rPr lang="zh-CN" altLang="en-US" sz="2800" dirty="0"/>
              <a:t> </a:t>
            </a:r>
            <a:r>
              <a:rPr lang="en-US" altLang="zh-CN" sz="2800" dirty="0"/>
              <a:t>precision</a:t>
            </a:r>
            <a:r>
              <a:rPr lang="zh-CN" altLang="en-US" sz="2800" dirty="0"/>
              <a:t> </a:t>
            </a:r>
            <a:r>
              <a:rPr lang="en-US" altLang="zh-CN" sz="2800" dirty="0"/>
              <a:t>reach</a:t>
            </a:r>
            <a:r>
              <a:rPr lang="zh-CN" altLang="en-US" sz="2800" dirty="0"/>
              <a:t> </a:t>
            </a:r>
            <a:r>
              <a:rPr lang="en-US" altLang="zh-CN" sz="2800" dirty="0"/>
              <a:t>maximum?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much?</a:t>
            </a:r>
          </a:p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does</a:t>
            </a:r>
            <a:r>
              <a:rPr lang="zh-CN" altLang="en-US" sz="2800" dirty="0"/>
              <a:t> </a:t>
            </a:r>
            <a:r>
              <a:rPr lang="en-US" altLang="zh-CN" sz="2800" dirty="0"/>
              <a:t>recall</a:t>
            </a:r>
            <a:r>
              <a:rPr lang="zh-CN" altLang="en-US" sz="2800" dirty="0"/>
              <a:t> </a:t>
            </a:r>
            <a:r>
              <a:rPr lang="en-US" altLang="zh-CN" sz="2800" dirty="0"/>
              <a:t>reach</a:t>
            </a:r>
            <a:r>
              <a:rPr lang="zh-CN" altLang="en-US" sz="2800" dirty="0"/>
              <a:t> </a:t>
            </a:r>
            <a:r>
              <a:rPr lang="en-US" altLang="zh-CN" sz="2800" dirty="0"/>
              <a:t>maximum?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much?</a:t>
            </a:r>
          </a:p>
          <a:p>
            <a:endParaRPr lang="en-US" altLang="zh-CN" sz="2800" dirty="0"/>
          </a:p>
          <a:p>
            <a:r>
              <a:rPr lang="en-US" altLang="zh-CN" sz="2800" dirty="0"/>
              <a:t>There’s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trade-off</a:t>
            </a:r>
            <a:r>
              <a:rPr lang="zh-CN" altLang="en-US" sz="2800" dirty="0"/>
              <a:t> </a:t>
            </a:r>
            <a:r>
              <a:rPr lang="en-US" altLang="zh-CN" sz="2800" dirty="0"/>
              <a:t>between</a:t>
            </a:r>
            <a:r>
              <a:rPr lang="zh-CN" altLang="en-US" sz="2800" dirty="0"/>
              <a:t> </a:t>
            </a:r>
            <a:r>
              <a:rPr lang="en-US" altLang="zh-CN" sz="2800" dirty="0"/>
              <a:t>precision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recall.</a:t>
            </a:r>
          </a:p>
          <a:p>
            <a:pPr lvl="1"/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increases,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drops.</a:t>
            </a:r>
          </a:p>
          <a:p>
            <a:pPr lvl="1"/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increases,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drops.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43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1829-1D82-2D47-81D4-0046735B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measures…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830E-864C-A04E-93AC-B709998D1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0096"/>
          </a:xfrm>
        </p:spPr>
        <p:txBody>
          <a:bodyPr>
            <a:normAutofit/>
          </a:bodyPr>
          <a:lstStyle/>
          <a:p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score.</a:t>
            </a:r>
          </a:p>
          <a:p>
            <a:pPr lvl="1"/>
            <a:r>
              <a:rPr lang="en-US" dirty="0"/>
              <a:t>F1 is a helpful overall measure of a model’s accuracy that combines precision and recall.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dirty="0"/>
              <a:t>Harmonic mean</a:t>
            </a:r>
            <a:r>
              <a:rPr lang="en-US" altLang="zh-CN" dirty="0"/>
              <a:t>&gt;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EA5C4-5886-3340-A023-9B945161731D}"/>
                  </a:ext>
                </a:extLst>
              </p:cNvPr>
              <p:cNvSpPr txBox="1"/>
              <p:nvPr/>
            </p:nvSpPr>
            <p:spPr>
              <a:xfrm>
                <a:off x="1268361" y="3075035"/>
                <a:ext cx="4799165" cy="666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/>
                  <a:t>F1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</m:den>
                        </m:f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EA5C4-5886-3340-A023-9B945161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3075035"/>
                <a:ext cx="4799165" cy="666721"/>
              </a:xfrm>
              <a:prstGeom prst="rect">
                <a:avLst/>
              </a:prstGeom>
              <a:blipFill>
                <a:blip r:embed="rId3"/>
                <a:stretch>
                  <a:fillRect l="-3958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76DA09-0215-5440-9606-15D49DC05CD1}"/>
              </a:ext>
            </a:extLst>
          </p:cNvPr>
          <p:cNvSpPr txBox="1"/>
          <p:nvPr/>
        </p:nvSpPr>
        <p:spPr>
          <a:xfrm>
            <a:off x="1120877" y="4793226"/>
            <a:ext cx="6819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</a:rPr>
              <a:t>Balance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between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the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precision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and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the</a:t>
            </a:r>
            <a:r>
              <a:rPr lang="zh-CN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CN" sz="2800" u="sng" dirty="0">
                <a:solidFill>
                  <a:srgbClr val="FF0000"/>
                </a:solidFill>
              </a:rPr>
              <a:t>recall.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62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1829-1D82-2D47-81D4-0046735B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measures…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F830E-864C-A04E-93AC-B709998D1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8300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How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often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our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negative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prediction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correct?</a:t>
                </a:r>
              </a:p>
              <a:p>
                <a:r>
                  <a:rPr lang="en-US" altLang="zh-CN" dirty="0"/>
                  <a:t>Specificity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𝑃𝑜𝑠𝑖𝑡𝑣𝑒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How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often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our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model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correct?</a:t>
                </a:r>
              </a:p>
              <a:p>
                <a:r>
                  <a:rPr lang="en-US" altLang="zh-CN" dirty="0"/>
                  <a:t>Accuracy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𝑃𝑜𝑠𝑡𝑖𝑣𝑒𝑠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𝑁𝑒𝑔𝑎𝑡𝑖𝑣𝑒𝑠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𝐸𝑥𝑎𝑚𝑝𝑙𝑒𝑠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F830E-864C-A04E-93AC-B709998D1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830096"/>
              </a:xfrm>
              <a:blipFill>
                <a:blip r:embed="rId3"/>
                <a:stretch>
                  <a:fillRect l="-1852" t="-1312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55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7F9-4AAE-4270-AFF3-2D61E90E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701A-13F1-49BD-BBA0-5F5C967DD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B86C8-F59B-4247-A68E-6D3830DE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92" y="2220090"/>
            <a:ext cx="6245475" cy="36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5D38-69F1-BA42-A581-B37DAB30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1076-A948-3142-BF57-06227F87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binary,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multi-dimensional?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following: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F1,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3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C22B-19D4-434A-A423-65DA14EC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these!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9D914-B845-8E4C-B254-391F5265B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F-1</a:t>
            </a:r>
            <a:r>
              <a:rPr lang="zh-CN" altLang="en-US" sz="2400" dirty="0"/>
              <a:t> </a:t>
            </a:r>
            <a:r>
              <a:rPr lang="en-US" altLang="zh-CN" sz="2400" dirty="0"/>
              <a:t>score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Rabbit</a:t>
            </a:r>
            <a:r>
              <a:rPr lang="zh-CN" altLang="en-US" sz="2400" dirty="0"/>
              <a:t> </a:t>
            </a:r>
            <a:r>
              <a:rPr lang="en-US" altLang="zh-CN" sz="2400" dirty="0"/>
              <a:t>accuracy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66A1A-C67A-0E41-B948-4D09917E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36" y="3544432"/>
            <a:ext cx="7116198" cy="31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7F04-7C29-6941-A128-07C0C7C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307A-A2FE-5D48-A9B7-EA40B09F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6A7AE-5E1A-0145-8F8A-D2D84C9E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985647"/>
            <a:ext cx="7683500" cy="48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03BD-6A8E-4947-93CB-62C81DE5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reviously on……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ECBD-E0FE-4139-8CB1-63C5B290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Assignments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Readings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Projects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learnt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A129-919B-8B40-99B0-CE5EC07C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B29B8-9F8A-8B47-8762-14433377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69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E152-427B-9E46-A4EB-0D4505BA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A24C-00AF-1640-A896-2734B9923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1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4396-1F83-4241-8939-80A50D21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72B6-0E1A-2A46-88CD-B119472C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3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Garamond" panose="02020404030301010803" pitchFamily="18" charset="0"/>
              </a:rPr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Introductions on</a:t>
            </a:r>
            <a:r>
              <a:rPr lang="zh-CN" altLang="en-US" dirty="0">
                <a:latin typeface="Garamond" panose="02020404030301010803" pitchFamily="18" charset="0"/>
              </a:rPr>
              <a:t> </a:t>
            </a:r>
            <a:r>
              <a:rPr lang="en-US" altLang="zh-CN" dirty="0">
                <a:latin typeface="Garamond" panose="02020404030301010803" pitchFamily="18" charset="0"/>
              </a:rPr>
              <a:t>evaluation</a:t>
            </a:r>
            <a:endParaRPr lang="en-US" altLang="en-US" dirty="0"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Topic on </a:t>
            </a:r>
            <a:r>
              <a:rPr lang="en-US" altLang="en-US" dirty="0" err="1">
                <a:latin typeface="Garamond" panose="02020404030301010803" pitchFamily="18" charset="0"/>
              </a:rPr>
              <a:t>weka</a:t>
            </a:r>
            <a:endParaRPr lang="en-US" altLang="en-US" dirty="0"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Lab: getting started with Weka explorer</a:t>
            </a:r>
          </a:p>
        </p:txBody>
      </p:sp>
    </p:spTree>
    <p:extLst>
      <p:ext uri="{BB962C8B-B14F-4D97-AF65-F5344CB8AC3E}">
        <p14:creationId xmlns:p14="http://schemas.microsoft.com/office/powerpoint/2010/main" val="64250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Garamond" panose="02020404030301010803" pitchFamily="18" charset="0"/>
              </a:rPr>
              <a:t>Getting started with Weka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752600"/>
            <a:ext cx="8458200" cy="3733800"/>
          </a:xfrm>
        </p:spPr>
        <p:txBody>
          <a:bodyPr/>
          <a:lstStyle/>
          <a:p>
            <a:r>
              <a:rPr lang="en-US" altLang="en-US" dirty="0">
                <a:latin typeface="Garamond" panose="02020404030301010803" pitchFamily="18" charset="0"/>
              </a:rPr>
              <a:t>Memory settings</a:t>
            </a:r>
          </a:p>
          <a:p>
            <a:endParaRPr lang="en-US" altLang="en-US" dirty="0">
              <a:latin typeface="Garamond" panose="02020404030301010803" pitchFamily="18" charset="0"/>
            </a:endParaRPr>
          </a:p>
          <a:p>
            <a:r>
              <a:rPr lang="en-US" altLang="en-US" dirty="0">
                <a:latin typeface="Garamond" panose="02020404030301010803" pitchFamily="18" charset="0"/>
              </a:rPr>
              <a:t>Chapter 17: iris, glass</a:t>
            </a:r>
          </a:p>
          <a:p>
            <a:endParaRPr lang="en-US" altLang="en-US" dirty="0">
              <a:latin typeface="Garamond" panose="02020404030301010803" pitchFamily="18" charset="0"/>
            </a:endParaRPr>
          </a:p>
          <a:p>
            <a:endParaRPr lang="en-US" alt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7840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9781-3148-874D-B75D-17B1E60E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1A81-1A04-094E-A8A0-E73814FA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https://towardsdatascience.com/beyond-accuracy-precision-and-recall-3da06bea9f6c</a:t>
            </a:r>
            <a:endParaRPr lang="en-US" dirty="0"/>
          </a:p>
          <a:p>
            <a:r>
              <a:rPr lang="en-US" dirty="0">
                <a:hlinkClick r:id="rId3"/>
              </a:rPr>
              <a:t>https://towardsdatascience.com/accuracy-precision-recall-or-f1-331fb37c5cb9</a:t>
            </a:r>
            <a:endParaRPr lang="en-US" dirty="0"/>
          </a:p>
          <a:p>
            <a:r>
              <a:rPr lang="en-US" dirty="0">
                <a:hlinkClick r:id="rId4"/>
              </a:rPr>
              <a:t>https://github.com</a:t>
            </a:r>
            <a:r>
              <a:rPr lang="en-US">
                <a:hlinkClick r:id="rId4"/>
              </a:rPr>
              <a:t>/yingjun2/IS590dt-19SP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9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A3FF-2E3E-47AF-9D53-82EAB19A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a</a:t>
            </a:r>
            <a:r>
              <a:rPr lang="en-US" dirty="0"/>
              <a:t>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A21F-C403-4866-9F3F-93C5FA67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852219" cy="4295904"/>
          </a:xfrm>
        </p:spPr>
        <p:txBody>
          <a:bodyPr/>
          <a:lstStyle/>
          <a:p>
            <a:r>
              <a:rPr lang="en-US" dirty="0"/>
              <a:t>What’s data mining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{what}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lvl="1"/>
            <a:r>
              <a:rPr lang="en-US" altLang="zh-CN" dirty="0"/>
              <a:t>DIKW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0D81A-646B-D040-AF29-EB23D373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32" y="2247383"/>
            <a:ext cx="4516668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D49-3DF2-42E0-A676-FD92E606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ML?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53EB-3E75-4B85-BDE3-E8DF683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mining vs machine learning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u="sng" dirty="0"/>
              <a:t>scope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282C-2956-8646-8558-64748FBE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1" y="2371634"/>
            <a:ext cx="4692318" cy="28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D49-3DF2-42E0-A676-FD92E606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DM?</a:t>
            </a:r>
            <a:r>
              <a:rPr lang="zh-CN" altLang="en-US" dirty="0"/>
              <a:t> </a:t>
            </a:r>
            <a:r>
              <a:rPr lang="en-US" altLang="zh-CN" dirty="0"/>
              <a:t>ML?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53EB-3E75-4B85-BDE3-E8DF683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mining vs machine learning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u="sng" dirty="0"/>
              <a:t>phases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AD478-0DA0-8342-B02E-CCB4A5AA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475"/>
            <a:ext cx="9144000" cy="32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B7B-E228-4D8C-8D86-0CC820B6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Supervised </a:t>
            </a:r>
            <a:r>
              <a:rPr lang="en-US" altLang="zh-CN" sz="3600" dirty="0" err="1"/>
              <a:t>v.s</a:t>
            </a:r>
            <a:r>
              <a:rPr lang="en-US" altLang="zh-CN" sz="3600" dirty="0"/>
              <a:t>.</a:t>
            </a:r>
            <a:r>
              <a:rPr lang="en-US" sz="3600" dirty="0"/>
              <a:t>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0985-0F29-4C4F-A1BA-EC7E325C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common?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difference?</a:t>
            </a:r>
          </a:p>
          <a:p>
            <a:r>
              <a:rPr lang="en-US" altLang="zh-CN" dirty="0"/>
              <a:t>Apart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heard</a:t>
            </a:r>
            <a:r>
              <a:rPr lang="zh-CN" altLang="en-US" dirty="0"/>
              <a:t> </a:t>
            </a:r>
            <a:r>
              <a:rPr lang="en-US" altLang="zh-CN" dirty="0"/>
              <a:t>about…</a:t>
            </a:r>
            <a:endParaRPr lang="en-US" dirty="0"/>
          </a:p>
          <a:p>
            <a:pPr lvl="1"/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Reinforced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0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CA-22B2-5A44-BA1E-008E5BDD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98021-A6F2-4042-A00D-66B7D3B9C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both?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difference?</a:t>
            </a:r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prefer?</a:t>
            </a:r>
          </a:p>
        </p:txBody>
      </p:sp>
    </p:spTree>
    <p:extLst>
      <p:ext uri="{BB962C8B-B14F-4D97-AF65-F5344CB8AC3E}">
        <p14:creationId xmlns:p14="http://schemas.microsoft.com/office/powerpoint/2010/main" val="89080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C41B-B7CB-E94E-A463-B2731FD6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DB94-F660-7741-B2F8-3F453B59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41F01-8F81-744A-B4E7-E1349690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970280"/>
            <a:ext cx="7376160" cy="49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6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F544-D31A-4E3B-A5FF-A8B5D8E4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84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classification?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8C4F-CAF4-4499-AE69-B8063D99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classification?</a:t>
            </a:r>
          </a:p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evaluate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classification.</a:t>
            </a:r>
            <a:r>
              <a:rPr lang="zh-CN" altLang="en-US" sz="2800" dirty="0"/>
              <a:t> </a:t>
            </a:r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good?</a:t>
            </a:r>
          </a:p>
          <a:p>
            <a:r>
              <a:rPr lang="en-US" altLang="zh-CN" sz="2800" dirty="0" err="1"/>
              <a:t>Eg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simple</a:t>
            </a:r>
            <a:r>
              <a:rPr lang="zh-CN" altLang="en-US" sz="2800" dirty="0"/>
              <a:t> </a:t>
            </a:r>
            <a:r>
              <a:rPr lang="en-US" altLang="zh-CN" sz="2800" dirty="0"/>
              <a:t>confusion</a:t>
            </a:r>
            <a:r>
              <a:rPr lang="zh-CN" altLang="en-US" sz="2800" dirty="0"/>
              <a:t> </a:t>
            </a:r>
            <a:r>
              <a:rPr lang="en-US" altLang="zh-CN" sz="2800" dirty="0"/>
              <a:t>matrix.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5AC79-3F4A-E24C-8951-D1F1272C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56" y="3389534"/>
            <a:ext cx="6423471" cy="18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1050"/>
      </p:ext>
    </p:extLst>
  </p:cSld>
  <p:clrMapOvr>
    <a:masterClrMapping/>
  </p:clrMapOvr>
</p:sld>
</file>

<file path=ppt/theme/theme1.xml><?xml version="1.0" encoding="utf-8"?>
<a:theme xmlns:a="http://schemas.openxmlformats.org/drawingml/2006/main" name="iSchool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</TotalTime>
  <Words>500</Words>
  <Application>Microsoft Macintosh PowerPoint</Application>
  <PresentationFormat>On-screen Show (4:3)</PresentationFormat>
  <Paragraphs>110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work sans</vt:lpstr>
      <vt:lpstr>Arial</vt:lpstr>
      <vt:lpstr>Calibri</vt:lpstr>
      <vt:lpstr>Cambria Math</vt:lpstr>
      <vt:lpstr>Garamond</vt:lpstr>
      <vt:lpstr>iSchoolTemplate</vt:lpstr>
      <vt:lpstr>Custom Design</vt:lpstr>
      <vt:lpstr>IS590DT: Data Mining Applications  WEEK 3: Evaluation </vt:lpstr>
      <vt:lpstr>Previously on……</vt:lpstr>
      <vt:lpstr>Basic concepts</vt:lpstr>
      <vt:lpstr>DM? ML?</vt:lpstr>
      <vt:lpstr>DM? ML?</vt:lpstr>
      <vt:lpstr>Supervised v.s. unsupervised learning</vt:lpstr>
      <vt:lpstr>Classification vs clustering</vt:lpstr>
      <vt:lpstr>PowerPoint Presentation</vt:lpstr>
      <vt:lpstr>How to evaluate a classification?</vt:lpstr>
      <vt:lpstr>Confusion matrix</vt:lpstr>
      <vt:lpstr>Confusion matrix &amp; precision</vt:lpstr>
      <vt:lpstr>Confusion matrix &amp; Recall</vt:lpstr>
      <vt:lpstr>Precision vs Recall</vt:lpstr>
      <vt:lpstr>Other measures…</vt:lpstr>
      <vt:lpstr>Other measures…</vt:lpstr>
      <vt:lpstr>A quick summary</vt:lpstr>
      <vt:lpstr>dimensionality</vt:lpstr>
      <vt:lpstr>Take some time calculating these!</vt:lpstr>
      <vt:lpstr>PowerPoint Presentation</vt:lpstr>
      <vt:lpstr>Cross Validation</vt:lpstr>
      <vt:lpstr>PowerPoint Presentation</vt:lpstr>
      <vt:lpstr>PowerPoint Presentation</vt:lpstr>
      <vt:lpstr>Today</vt:lpstr>
      <vt:lpstr>Getting started with Weka</vt:lpstr>
      <vt:lpstr>References:</vt:lpstr>
    </vt:vector>
  </TitlesOfParts>
  <Company>University of Illinois GSLIS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Christy Glaze</dc:creator>
  <cp:lastModifiedBy>Guan, Yingjun</cp:lastModifiedBy>
  <cp:revision>42</cp:revision>
  <dcterms:created xsi:type="dcterms:W3CDTF">2016-06-20T18:58:23Z</dcterms:created>
  <dcterms:modified xsi:type="dcterms:W3CDTF">2019-02-04T23:32:12Z</dcterms:modified>
</cp:coreProperties>
</file>